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4" r:id="rId6"/>
    <p:sldId id="265" r:id="rId7"/>
    <p:sldId id="258" r:id="rId8"/>
    <p:sldId id="268" r:id="rId9"/>
    <p:sldId id="266" r:id="rId10"/>
    <p:sldId id="274" r:id="rId11"/>
    <p:sldId id="275" r:id="rId12"/>
    <p:sldId id="278" r:id="rId13"/>
    <p:sldId id="281" r:id="rId14"/>
    <p:sldId id="277" r:id="rId15"/>
    <p:sldId id="276" r:id="rId16"/>
    <p:sldId id="280" r:id="rId17"/>
    <p:sldId id="269" r:id="rId18"/>
    <p:sldId id="271" r:id="rId19"/>
    <p:sldId id="270" r:id="rId20"/>
    <p:sldId id="279" r:id="rId21"/>
    <p:sldId id="267" r:id="rId22"/>
    <p:sldId id="259" r:id="rId23"/>
    <p:sldId id="260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9D879-9BDB-4763-8A98-DBA3D6B56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B8C83B-02BF-4D05-A274-BB97EDBC4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07DF35-DCE2-4A9A-8D4A-53FA790D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7E244B-441E-4EFB-8BE4-5A6D7E487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038CE5-50B5-4D92-8E47-52B6F375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00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6BB5CB-F542-4419-8C26-1A27DE60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146D9C-A011-4769-AD02-0039C1671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78E52-728D-49A8-80B6-3BE4815A4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E9195D-C63A-4688-B94B-24F9078B0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8C3D0B-2B39-488E-92B5-57B6FAD5D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150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2FF724-94F3-49B9-B3B8-E7A6546E1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23D08C-BCE3-4E69-AD2E-9E02EC8B0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54DE31-657C-445F-833A-742DFB7A2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E6A97A-48ED-4C6E-9964-7F7F932A6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583194-A0C5-4616-9861-292C0AB5E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003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A99276-CAD0-4C97-A683-9B9ACC788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BA0519-3DA1-4087-969E-EC0D64BA6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1D240F-ADAA-4E4F-AC97-294A2696C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F735D6-5E94-4E25-97B9-2C9E788CB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C3A68C-D878-415A-9B51-F01B9A1CD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72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32CED-CA78-4142-AC58-0EDED79A6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C6F623-4732-401F-8620-3DD5B780E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6F05D0-5F6F-4EA5-9BC9-CF705319D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5A1F3-E833-4633-8300-19F0EF3B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D0E678-7959-42FF-822D-B04F54EBD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713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321C0A-B270-44AC-8A73-8C223EF96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A43535-5B5D-48DE-9169-00513302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FC33EFB-648D-4AE8-B518-B1E2A0FC5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EBB003-F2F7-4AC9-91A3-00E8439DD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E6C9AB-2574-4250-BB14-C9A887E05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9608EE-8E76-4CE5-B05A-4C41071A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14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CC47-7918-4D46-9D9B-DC2DA8D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FC1C5A-BF6C-4330-A893-A856629A2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E2601E-C551-45C8-B532-EB399EB2B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212B0F-83A7-432A-B9DA-C68AEE65C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F7EFD9-88D5-4DD3-A022-559C0FB3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668BC42-FB4A-4CB7-A56E-9F2029554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780FE6A-9A48-43F9-AE59-F96CC8C7F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9EFE08-1E79-4D4B-AF76-EB209A5FB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705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F5E04-E282-4626-9559-3EA301575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2066C6-6340-4892-8EED-49B71CEAA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76482AF-C811-4326-B26F-1692882D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E9CB1F-6B21-4F5E-ACFB-7AFF7E044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00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111751B-2D89-4049-B4DC-677F4D283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4D8A870-4204-4479-9493-3C89A2C1A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054238-8B85-4766-AE8C-AC8DDD96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954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6288FD-DFE7-4110-92F9-1CB0F1D9A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042BE3-DA9D-4B00-B2CD-1973B9485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9E496A-B9B0-4E35-B34B-AC630874D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AC12AD-D5C7-49EC-A290-CECA36E0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D0DED9-E265-4E0B-BC51-CDEBB3811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072937-5BFD-4189-BE49-418049178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528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C4937C-1ABC-432B-8D10-C42BD4CC8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67F2F9-6726-4A15-893E-0704A41A56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CFBD32-895D-484C-A48C-B787F956E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F5A499-0E3B-4188-A1ED-578FBCDA5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0FEC2-EAB2-49B3-9DEF-C6BE7145B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CE143D-9FCB-4F3A-A5CD-F6F942BAB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5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9E8189-B8F7-494A-8B36-5CF723B7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1871DA-E1D3-4CFA-868D-7B23BF4EE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C8800-F3F4-4139-A594-52A24D0DB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40058-125C-4CCD-BEE5-AE8BD6FCA619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A60530-C171-4E4D-9803-70EF787FB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FFA167-3900-4C27-8F86-37907CD46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5A3F5-B6BD-481F-868B-B0D8BF1B41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9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Relationship Id="rId9" Type="http://schemas.openxmlformats.org/officeDocument/2006/relationships/image" Target="../media/image6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8259A/11048399?fr=aladdin#1" TargetMode="External"/><Relationship Id="rId2" Type="http://schemas.openxmlformats.org/officeDocument/2006/relationships/hyperlink" Target="http://home.ustc.edu.cn/~boj/courses/linux_kernel/2_in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loud.tencent.com/developer/article/1807351" TargetMode="External"/><Relationship Id="rId4" Type="http://schemas.openxmlformats.org/officeDocument/2006/relationships/hyperlink" Target="https://blog.csdn.net/haolianglh/article/details/51946687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460E6A-A9AD-4CFC-ADAD-8983220F2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8680" y="663234"/>
            <a:ext cx="9144000" cy="919817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中断机制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45C635-9A1D-472C-A88C-173CA4FC5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18066"/>
            <a:ext cx="9144000" cy="2359895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dirty="0"/>
              <a:t>中断概念</a:t>
            </a:r>
            <a:endParaRPr lang="en-US" altLang="zh-CN" dirty="0"/>
          </a:p>
          <a:p>
            <a:r>
              <a:rPr lang="en-US" altLang="zh-CN" dirty="0"/>
              <a:t>IDT</a:t>
            </a:r>
            <a:r>
              <a:rPr lang="zh-CN" altLang="en-US" dirty="0"/>
              <a:t>数据结构</a:t>
            </a:r>
            <a:endParaRPr lang="en-US" altLang="zh-CN" dirty="0"/>
          </a:p>
          <a:p>
            <a:r>
              <a:rPr lang="zh-CN" altLang="en-US" dirty="0"/>
              <a:t>异常处理</a:t>
            </a:r>
            <a:endParaRPr lang="en-US" altLang="zh-CN" dirty="0"/>
          </a:p>
          <a:p>
            <a:r>
              <a:rPr lang="zh-CN" altLang="en-US" dirty="0"/>
              <a:t>缺页异常</a:t>
            </a:r>
            <a:endParaRPr lang="en-US" altLang="zh-CN" dirty="0"/>
          </a:p>
          <a:p>
            <a:r>
              <a:rPr lang="en-US" altLang="zh-CN" dirty="0"/>
              <a:t>I/O</a:t>
            </a:r>
            <a:r>
              <a:rPr lang="zh-CN" altLang="en-US" dirty="0"/>
              <a:t>中断处理</a:t>
            </a:r>
            <a:endParaRPr lang="en-US" altLang="zh-CN" dirty="0"/>
          </a:p>
          <a:p>
            <a:r>
              <a:rPr lang="en-US" altLang="zh-CN" dirty="0"/>
              <a:t>PIC——8259A</a:t>
            </a:r>
            <a:r>
              <a:rPr lang="zh-CN" altLang="en-US" dirty="0"/>
              <a:t>原理</a:t>
            </a:r>
            <a:endParaRPr lang="en-US" altLang="zh-CN" dirty="0"/>
          </a:p>
          <a:p>
            <a:r>
              <a:rPr lang="zh-CN" altLang="en-US" dirty="0"/>
              <a:t>中断嵌套</a:t>
            </a:r>
            <a:endParaRPr lang="en-US" altLang="zh-CN" dirty="0"/>
          </a:p>
          <a:p>
            <a:r>
              <a:rPr lang="en-US" altLang="zh-CN" dirty="0"/>
              <a:t>Demo——</a:t>
            </a:r>
            <a:r>
              <a:rPr lang="zh-CN" altLang="en-US" dirty="0"/>
              <a:t>一个小的中断处理程序的编写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F203ED-6BF5-4901-AA71-E2AD483BAC05}"/>
              </a:ext>
            </a:extLst>
          </p:cNvPr>
          <p:cNvSpPr txBox="1"/>
          <p:nvPr/>
        </p:nvSpPr>
        <p:spPr>
          <a:xfrm>
            <a:off x="4728478" y="5313723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所有代码源自</a:t>
            </a:r>
            <a:r>
              <a:rPr lang="en-US" altLang="zh-CN" dirty="0"/>
              <a:t>Linux 2.6.26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2313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A714E9-C058-49EE-AB3E-1B6B6B1F5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32" y="116472"/>
            <a:ext cx="1167063" cy="408907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I/O</a:t>
            </a:r>
            <a:r>
              <a:rPr lang="zh-CN" altLang="en-US" sz="2000" dirty="0"/>
              <a:t>中断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553E8BB-6B15-4AB8-B212-E1F988870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9499" y="4193396"/>
            <a:ext cx="6352501" cy="23337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20BBB0F-BB71-4DD8-98C4-2D3A0D3B9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65" y="757869"/>
            <a:ext cx="5467621" cy="436989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963BE01-2586-4575-B5FE-AFAD5DCD9548}"/>
              </a:ext>
            </a:extLst>
          </p:cNvPr>
          <p:cNvSpPr txBox="1"/>
          <p:nvPr/>
        </p:nvSpPr>
        <p:spPr>
          <a:xfrm>
            <a:off x="5737462" y="3783940"/>
            <a:ext cx="45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通过命令</a:t>
            </a:r>
            <a:r>
              <a:rPr lang="en-US" altLang="zh-CN" dirty="0"/>
              <a:t>cat /proc/interrupts</a:t>
            </a:r>
            <a:r>
              <a:rPr lang="zh-CN" altLang="en-US" dirty="0"/>
              <a:t>查看中断信息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BD9142-C749-43CD-9A31-B41484483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462" y="906415"/>
            <a:ext cx="5118394" cy="280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9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E5A805-E621-46EA-8E3C-B2720702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34" y="62942"/>
            <a:ext cx="1987414" cy="498257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数据结构</a:t>
            </a:r>
            <a:r>
              <a:rPr lang="en-US" altLang="zh-CN" sz="1800" dirty="0"/>
              <a:t>——</a:t>
            </a:r>
            <a:r>
              <a:rPr lang="en-US" altLang="zh-CN" sz="1800" dirty="0" err="1"/>
              <a:t>Irq</a:t>
            </a:r>
            <a:endParaRPr lang="zh-CN" altLang="en-US" sz="1800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0EFEC53-451C-4FFC-8C19-A4FD0D0797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412" y="828954"/>
            <a:ext cx="5718730" cy="513729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E7292D2-F824-4A4C-A1F8-973BC2AFFB48}"/>
              </a:ext>
            </a:extLst>
          </p:cNvPr>
          <p:cNvSpPr/>
          <p:nvPr/>
        </p:nvSpPr>
        <p:spPr>
          <a:xfrm>
            <a:off x="136177" y="50031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include\linux\irq.h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34F202E-E0AF-4108-9F42-EF3C0135F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462" y="2908232"/>
            <a:ext cx="4286324" cy="78595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510B7AF-E610-41D6-841D-44F3CC041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872" y="4239732"/>
            <a:ext cx="3092609" cy="24131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55CF6A1-FE92-43F6-B5B5-E369E68153AB}"/>
              </a:ext>
            </a:extLst>
          </p:cNvPr>
          <p:cNvSpPr/>
          <p:nvPr/>
        </p:nvSpPr>
        <p:spPr>
          <a:xfrm>
            <a:off x="6231503" y="3870400"/>
            <a:ext cx="2444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include\linux\threads.h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E16071-130A-4C4B-9205-37039C4FCB09}"/>
              </a:ext>
            </a:extLst>
          </p:cNvPr>
          <p:cNvSpPr/>
          <p:nvPr/>
        </p:nvSpPr>
        <p:spPr>
          <a:xfrm>
            <a:off x="6174490" y="2464802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include\linux\irq.h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F232BE8-7B93-42B3-86B2-085A63668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4859" y="609278"/>
            <a:ext cx="4349612" cy="1665969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5DDFDAB5-C7A0-45A8-B1A9-A00ACA5103A1}"/>
              </a:ext>
            </a:extLst>
          </p:cNvPr>
          <p:cNvSpPr/>
          <p:nvPr/>
        </p:nvSpPr>
        <p:spPr>
          <a:xfrm>
            <a:off x="6174490" y="130985"/>
            <a:ext cx="2050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kernel\irq\handle.c</a:t>
            </a:r>
          </a:p>
        </p:txBody>
      </p:sp>
    </p:spTree>
    <p:extLst>
      <p:ext uri="{BB962C8B-B14F-4D97-AF65-F5344CB8AC3E}">
        <p14:creationId xmlns:p14="http://schemas.microsoft.com/office/powerpoint/2010/main" val="2711458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A41B15-CBD0-4522-998B-4BE5A10AF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459" y="89336"/>
            <a:ext cx="3169162" cy="963870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中断入口函数</a:t>
            </a:r>
            <a:r>
              <a:rPr lang="en-US" altLang="zh-CN" sz="2200" dirty="0" err="1"/>
              <a:t>handle_irq</a:t>
            </a:r>
            <a:br>
              <a:rPr lang="en-US" altLang="zh-CN" sz="2200" dirty="0"/>
            </a:br>
            <a:r>
              <a:rPr lang="en-US" altLang="zh-CN" sz="2200" dirty="0"/>
              <a:t>(</a:t>
            </a:r>
            <a:r>
              <a:rPr lang="zh-CN" altLang="en-US" sz="2000" dirty="0"/>
              <a:t>以</a:t>
            </a:r>
            <a:r>
              <a:rPr lang="en-US" altLang="zh-CN" sz="2000" dirty="0" err="1"/>
              <a:t>handle_bad_irq</a:t>
            </a:r>
            <a:r>
              <a:rPr lang="zh-CN" altLang="en-US" sz="2000" dirty="0"/>
              <a:t>为例</a:t>
            </a:r>
            <a:r>
              <a:rPr lang="en-US" altLang="zh-CN" sz="2000" dirty="0"/>
              <a:t>)</a:t>
            </a:r>
            <a:endParaRPr lang="zh-CN" altLang="en-US" sz="22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47D3F24-8131-4866-A583-242A9A731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327" y="3088676"/>
            <a:ext cx="4103183" cy="376070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15580ED-1F2B-4707-B9C2-E9F445330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343" y="564231"/>
            <a:ext cx="5804198" cy="4889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96DA011-094C-4BB5-A0B8-090051884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205" y="3170298"/>
            <a:ext cx="5716783" cy="300243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015985D6-E380-40C6-B689-F71E2D678D56}"/>
              </a:ext>
            </a:extLst>
          </p:cNvPr>
          <p:cNvSpPr/>
          <p:nvPr/>
        </p:nvSpPr>
        <p:spPr>
          <a:xfrm>
            <a:off x="655698" y="1053206"/>
            <a:ext cx="2050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kernel\irq\handle.c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2719B3E-59E6-4DFA-8CFF-6F2BF1DD436B}"/>
              </a:ext>
            </a:extLst>
          </p:cNvPr>
          <p:cNvSpPr/>
          <p:nvPr/>
        </p:nvSpPr>
        <p:spPr>
          <a:xfrm>
            <a:off x="655698" y="2723309"/>
            <a:ext cx="2238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kernel\irq\internals.h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7340AED-97DF-485A-8DA5-26B033A8D377}"/>
              </a:ext>
            </a:extLst>
          </p:cNvPr>
          <p:cNvSpPr/>
          <p:nvPr/>
        </p:nvSpPr>
        <p:spPr>
          <a:xfrm>
            <a:off x="5278541" y="2800966"/>
            <a:ext cx="2574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arch\x86\kernel\irq_32.c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D6AB664-A5CF-4847-9B92-91890E829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698" y="1418573"/>
            <a:ext cx="5350576" cy="1327011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81A00B6-10C3-460B-998E-CCF08C041DA7}"/>
              </a:ext>
            </a:extLst>
          </p:cNvPr>
          <p:cNvSpPr/>
          <p:nvPr/>
        </p:nvSpPr>
        <p:spPr>
          <a:xfrm>
            <a:off x="3581857" y="13951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include\linux\irq.h</a:t>
            </a:r>
          </a:p>
        </p:txBody>
      </p:sp>
    </p:spTree>
    <p:extLst>
      <p:ext uri="{BB962C8B-B14F-4D97-AF65-F5344CB8AC3E}">
        <p14:creationId xmlns:p14="http://schemas.microsoft.com/office/powerpoint/2010/main" val="3217939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2122847-9F4A-4734-A5BF-823B6056AA0D}"/>
              </a:ext>
            </a:extLst>
          </p:cNvPr>
          <p:cNvSpPr txBox="1"/>
          <p:nvPr/>
        </p:nvSpPr>
        <p:spPr>
          <a:xfrm>
            <a:off x="350465" y="278638"/>
            <a:ext cx="2811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底层硬件访问</a:t>
            </a:r>
            <a:r>
              <a:rPr lang="en-US" altLang="zh-CN" dirty="0"/>
              <a:t>——</a:t>
            </a:r>
            <a:r>
              <a:rPr lang="en-US" altLang="zh-CN" dirty="0" err="1"/>
              <a:t>irq_chip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F60EF0-4D48-4035-8EDB-228F751A2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54" y="1185807"/>
            <a:ext cx="8181668" cy="542419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0BBD02F-473D-47DA-8B0F-9B9DE6B52C2C}"/>
              </a:ext>
            </a:extLst>
          </p:cNvPr>
          <p:cNvSpPr/>
          <p:nvPr/>
        </p:nvSpPr>
        <p:spPr>
          <a:xfrm>
            <a:off x="350465" y="783695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include\linux\irq.h</a:t>
            </a:r>
          </a:p>
        </p:txBody>
      </p:sp>
    </p:spTree>
    <p:extLst>
      <p:ext uri="{BB962C8B-B14F-4D97-AF65-F5344CB8AC3E}">
        <p14:creationId xmlns:p14="http://schemas.microsoft.com/office/powerpoint/2010/main" val="2389641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0064ED-2155-4826-B90C-4698A9A9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67" y="447539"/>
            <a:ext cx="2638874" cy="549275"/>
          </a:xfrm>
        </p:spPr>
        <p:txBody>
          <a:bodyPr>
            <a:normAutofit fontScale="90000"/>
          </a:bodyPr>
          <a:lstStyle/>
          <a:p>
            <a:r>
              <a:rPr lang="en-US" altLang="zh-CN" sz="2200" dirty="0" err="1"/>
              <a:t>Irq</a:t>
            </a:r>
            <a:r>
              <a:rPr lang="zh-CN" altLang="en-US" sz="2200" dirty="0"/>
              <a:t>线的状态</a:t>
            </a:r>
            <a:r>
              <a:rPr lang="en-US" altLang="zh-CN" sz="2200" dirty="0"/>
              <a:t>——status</a:t>
            </a:r>
            <a:endParaRPr lang="zh-CN" altLang="en-US" sz="2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D407D7-B101-4A81-81FA-8778A9E8E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96" y="1134440"/>
            <a:ext cx="6417111" cy="394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10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BD484-F1AC-4E08-95E3-F93628D08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3" y="416143"/>
            <a:ext cx="4911139" cy="376599"/>
          </a:xfrm>
        </p:spPr>
        <p:txBody>
          <a:bodyPr>
            <a:normAutofit fontScale="90000"/>
          </a:bodyPr>
          <a:lstStyle/>
          <a:p>
            <a:r>
              <a:rPr lang="en-US" altLang="zh-CN" sz="2200" dirty="0" err="1"/>
              <a:t>Irq</a:t>
            </a:r>
            <a:r>
              <a:rPr lang="zh-CN" altLang="en-US" sz="2200" dirty="0"/>
              <a:t>调用的中断服务例程</a:t>
            </a:r>
            <a:r>
              <a:rPr lang="en-US" altLang="zh-CN" sz="2200" dirty="0"/>
              <a:t>——</a:t>
            </a:r>
            <a:r>
              <a:rPr lang="en-US" altLang="zh-CN" sz="2200" dirty="0" err="1"/>
              <a:t>irqaction</a:t>
            </a:r>
            <a:endParaRPr lang="zh-CN" altLang="en-US" sz="2200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F187A2F-B677-43FD-8F82-8DAAC8D19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715" y="911225"/>
            <a:ext cx="65932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95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ages2017.cnblogs.com/blog/1182576/201709/1182576-20170911190607563-598555268.png">
            <a:extLst>
              <a:ext uri="{FF2B5EF4-FFF2-40B4-BE49-F238E27FC236}">
                <a16:creationId xmlns:a16="http://schemas.microsoft.com/office/drawing/2014/main" id="{DB3196E7-E481-422E-AAD4-71F9AE958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066" y="639688"/>
            <a:ext cx="7121446" cy="499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549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7C61A5-484B-4F25-93EC-E01296B3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811" y="161054"/>
            <a:ext cx="1834360" cy="439390"/>
          </a:xfrm>
        </p:spPr>
        <p:txBody>
          <a:bodyPr>
            <a:normAutofit/>
          </a:bodyPr>
          <a:lstStyle/>
          <a:p>
            <a:r>
              <a:rPr lang="en-US" altLang="zh-CN" sz="2200" dirty="0"/>
              <a:t>I/O</a:t>
            </a:r>
            <a:r>
              <a:rPr lang="zh-CN" altLang="en-US" sz="2200" dirty="0"/>
              <a:t>中断流程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5A05787-3005-4694-AD33-6869B7BEB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334" y="757421"/>
            <a:ext cx="5429001" cy="15020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655A0A3-9E0E-4FA4-A421-37B9A0A51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904" y="2360448"/>
            <a:ext cx="4727275" cy="4316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5CC9155-D086-4F1E-A329-34BBDCE83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567" y="2893078"/>
            <a:ext cx="3562533" cy="15558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F9928D4-4572-4DA5-A773-9DB6159AEA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3144" y="70792"/>
            <a:ext cx="3271516" cy="59768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B7EA5D4-F188-4C29-B374-CAC8D128B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904" y="5032150"/>
            <a:ext cx="4915555" cy="767233"/>
          </a:xfrm>
          <a:prstGeom prst="rect">
            <a:avLst/>
          </a:prstGeom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D9A2F86-330B-46DF-B16F-26E1AB0DA932}"/>
              </a:ext>
            </a:extLst>
          </p:cNvPr>
          <p:cNvCxnSpPr/>
          <p:nvPr/>
        </p:nvCxnSpPr>
        <p:spPr>
          <a:xfrm flipV="1">
            <a:off x="3004372" y="2656862"/>
            <a:ext cx="2452790" cy="717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319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AF1D3-EEBD-4D27-8431-F768D333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74" y="202288"/>
            <a:ext cx="1857906" cy="557124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函数</a:t>
            </a:r>
            <a:r>
              <a:rPr lang="en-US" altLang="zh-CN" sz="2200" dirty="0" err="1"/>
              <a:t>do_IRQ</a:t>
            </a:r>
            <a:endParaRPr lang="zh-CN" altLang="en-US" sz="2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C000E85-9721-461E-B8EA-823F3DFDD477}"/>
              </a:ext>
            </a:extLst>
          </p:cNvPr>
          <p:cNvSpPr/>
          <p:nvPr/>
        </p:nvSpPr>
        <p:spPr>
          <a:xfrm>
            <a:off x="451537" y="777630"/>
            <a:ext cx="22541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include\asm\irq_32.h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71C57-5D37-44B2-B3F3-1D118749F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37" y="1165180"/>
            <a:ext cx="5353325" cy="3365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DF1840D-F1E1-4D30-B87D-01B4C1A14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74" y="2019125"/>
            <a:ext cx="5029949" cy="35133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6B9BB7B-A2C4-42FE-8BE1-9BE91B84B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74" y="5523849"/>
            <a:ext cx="5017453" cy="125716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26FCFED-A5A4-4735-9B07-70228AD11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3701" y="4765830"/>
            <a:ext cx="4991685" cy="44472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9FDB6CA8-8396-4C1A-B846-F1AE5E0B0DD3}"/>
              </a:ext>
            </a:extLst>
          </p:cNvPr>
          <p:cNvSpPr/>
          <p:nvPr/>
        </p:nvSpPr>
        <p:spPr>
          <a:xfrm>
            <a:off x="451537" y="1626323"/>
            <a:ext cx="2574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arch\x86\kernel\irq_32.c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95E004F-A6EF-44BD-8552-22358C66AD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3701" y="6023243"/>
            <a:ext cx="4880557" cy="396370"/>
          </a:xfrm>
          <a:prstGeom prst="rect">
            <a:avLst/>
          </a:prstGeom>
        </p:spPr>
      </p:pic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F2A4581-A18F-4D60-B189-449AAA2B405C}"/>
              </a:ext>
            </a:extLst>
          </p:cNvPr>
          <p:cNvCxnSpPr/>
          <p:nvPr/>
        </p:nvCxnSpPr>
        <p:spPr>
          <a:xfrm flipV="1">
            <a:off x="2452790" y="5113576"/>
            <a:ext cx="3450911" cy="3649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9A4F2E0-D66A-4745-942F-61641758EBBF}"/>
              </a:ext>
            </a:extLst>
          </p:cNvPr>
          <p:cNvCxnSpPr/>
          <p:nvPr/>
        </p:nvCxnSpPr>
        <p:spPr>
          <a:xfrm>
            <a:off x="2649013" y="6049884"/>
            <a:ext cx="3127797" cy="1715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02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6857D-6D19-4A53-9DD4-545767E4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59383" cy="823987"/>
          </a:xfrm>
        </p:spPr>
        <p:txBody>
          <a:bodyPr/>
          <a:lstStyle/>
          <a:p>
            <a:r>
              <a:rPr lang="en-US" altLang="zh-CN" dirty="0"/>
              <a:t>PIC——8259A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AF079E-CB48-4121-9FBD-A9BF1E1D8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137" y="1010468"/>
            <a:ext cx="7615577" cy="529418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9085B41-61C3-474A-9282-9DA1FD5F9ED8}"/>
              </a:ext>
            </a:extLst>
          </p:cNvPr>
          <p:cNvSpPr txBox="1"/>
          <p:nvPr/>
        </p:nvSpPr>
        <p:spPr>
          <a:xfrm>
            <a:off x="7837923" y="1340618"/>
            <a:ext cx="435407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1.IMR</a:t>
            </a:r>
            <a:r>
              <a:rPr lang="zh-CN" altLang="en-US" dirty="0"/>
              <a:t>判断中断屏蔽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未屏蔽中断送入</a:t>
            </a:r>
            <a:r>
              <a:rPr lang="en-US" altLang="zh-CN" dirty="0"/>
              <a:t>IRR</a:t>
            </a:r>
            <a:r>
              <a:rPr lang="zh-CN" altLang="en-US" dirty="0"/>
              <a:t>并立即给</a:t>
            </a:r>
            <a:r>
              <a:rPr lang="en-US" altLang="zh-CN" dirty="0"/>
              <a:t>CPU</a:t>
            </a:r>
            <a:r>
              <a:rPr lang="zh-CN" altLang="en-US" dirty="0"/>
              <a:t>的</a:t>
            </a:r>
            <a:r>
              <a:rPr lang="en-US" altLang="zh-CN" dirty="0"/>
              <a:t>INTR</a:t>
            </a:r>
          </a:p>
          <a:p>
            <a:r>
              <a:rPr lang="zh-CN" altLang="en-US" dirty="0"/>
              <a:t>管脚发送信号</a:t>
            </a:r>
            <a:endParaRPr lang="en-US" altLang="zh-CN" dirty="0"/>
          </a:p>
          <a:p>
            <a:r>
              <a:rPr lang="en-US" altLang="zh-CN" dirty="0"/>
              <a:t>3.CPU</a:t>
            </a:r>
            <a:r>
              <a:rPr lang="zh-CN" altLang="en-US" dirty="0"/>
              <a:t>收到信号后给</a:t>
            </a:r>
            <a:r>
              <a:rPr lang="en-US" altLang="zh-CN" dirty="0"/>
              <a:t>INTA</a:t>
            </a:r>
            <a:r>
              <a:rPr lang="zh-CN" altLang="en-US" dirty="0"/>
              <a:t>管脚发送信号</a:t>
            </a:r>
            <a:endParaRPr lang="en-US" altLang="zh-CN" dirty="0"/>
          </a:p>
          <a:p>
            <a:r>
              <a:rPr lang="en-US" altLang="zh-CN" dirty="0"/>
              <a:t>4.PIC</a:t>
            </a:r>
            <a:r>
              <a:rPr lang="zh-CN" altLang="en-US" dirty="0"/>
              <a:t>收到后进行优先级判断</a:t>
            </a:r>
            <a:endParaRPr lang="en-US" altLang="zh-CN" dirty="0"/>
          </a:p>
          <a:p>
            <a:r>
              <a:rPr lang="en-US" altLang="zh-CN" dirty="0"/>
              <a:t>5.CPU</a:t>
            </a:r>
            <a:r>
              <a:rPr lang="zh-CN" altLang="en-US" dirty="0"/>
              <a:t>再次发送信号到</a:t>
            </a:r>
            <a:r>
              <a:rPr lang="en-US" altLang="zh-CN" dirty="0"/>
              <a:t>INTA</a:t>
            </a:r>
          </a:p>
          <a:p>
            <a:r>
              <a:rPr lang="en-US" altLang="zh-CN" dirty="0"/>
              <a:t>6.PIC</a:t>
            </a:r>
            <a:r>
              <a:rPr lang="zh-CN" altLang="en-US" dirty="0"/>
              <a:t>将中断号送入数据线</a:t>
            </a:r>
          </a:p>
        </p:txBody>
      </p:sp>
    </p:spTree>
    <p:extLst>
      <p:ext uri="{BB962C8B-B14F-4D97-AF65-F5344CB8AC3E}">
        <p14:creationId xmlns:p14="http://schemas.microsoft.com/office/powerpoint/2010/main" val="2738544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9EC70B-2D97-4778-BD3D-DDE625DAD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599" y="215995"/>
            <a:ext cx="1328104" cy="804365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中断概念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58E87B5-6C85-432E-BE64-60EBF97F6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582" y="1203633"/>
            <a:ext cx="5411025" cy="163628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62FC2A1-9BEB-4898-A9D7-0498BC914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286" y="3478515"/>
            <a:ext cx="4597021" cy="21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02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0D19974-5E3B-4F9C-879D-C53BE9AC92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8873" y="1176284"/>
            <a:ext cx="7593472" cy="487476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4FBC82E-557B-4E0A-8357-66AE08F7C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484" y="1220510"/>
            <a:ext cx="3711027" cy="274712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C98EFB1-8B93-4D51-84EE-B4893497CA9D}"/>
              </a:ext>
            </a:extLst>
          </p:cNvPr>
          <p:cNvSpPr/>
          <p:nvPr/>
        </p:nvSpPr>
        <p:spPr>
          <a:xfrm>
            <a:off x="4207683" y="736602"/>
            <a:ext cx="2850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arch\x86\kernel\i8259_32.c</a:t>
            </a:r>
          </a:p>
        </p:txBody>
      </p:sp>
    </p:spTree>
    <p:extLst>
      <p:ext uri="{BB962C8B-B14F-4D97-AF65-F5344CB8AC3E}">
        <p14:creationId xmlns:p14="http://schemas.microsoft.com/office/powerpoint/2010/main" val="3108826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8D8A1-545D-4373-940B-15639EA6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715" y="129658"/>
            <a:ext cx="1755870" cy="612066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中断嵌套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733E1ED-E1EB-428A-8452-5E5368E18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7957" y="782515"/>
            <a:ext cx="7507324" cy="27314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5CD5A39-A82E-42A6-82CB-4614265E9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226" y="4235404"/>
            <a:ext cx="6905911" cy="120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09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0EEC36-D2BE-466C-B9C9-7940D0827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2" y="98261"/>
            <a:ext cx="4039908" cy="363005"/>
          </a:xfrm>
        </p:spPr>
        <p:txBody>
          <a:bodyPr>
            <a:normAutofit fontScale="90000"/>
          </a:bodyPr>
          <a:lstStyle/>
          <a:p>
            <a:r>
              <a:rPr lang="en-US" altLang="zh-CN" sz="2000" dirty="0"/>
              <a:t>Demo——</a:t>
            </a:r>
            <a:r>
              <a:rPr lang="zh-CN" altLang="en-US" sz="2000" dirty="0"/>
              <a:t>编写一个网卡中断处理程序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A14BB610-951F-419D-A6F6-77520959E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50" y="451562"/>
            <a:ext cx="5185907" cy="630817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6B184BC-60D5-4D87-834B-1C4F54CEF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874" y="304342"/>
            <a:ext cx="2946077" cy="107959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A37C65E-0BFD-4977-BE78-4FF0F938A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779" y="1653161"/>
            <a:ext cx="5626021" cy="49380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311C722-50A8-4C5A-AECF-DDAE89C41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2664" y="2192165"/>
            <a:ext cx="5185907" cy="94760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C5F33D6-0ED6-4A99-8513-9DE07C1FFF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2664" y="3258150"/>
            <a:ext cx="5489435" cy="45321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1E10DE0-C0BC-4B74-990B-25554D3C9D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6779" y="4076876"/>
            <a:ext cx="4742602" cy="11856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768AA53-E7D5-4717-AFE9-4EEB49F2FE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9850" y="5493735"/>
            <a:ext cx="3401760" cy="1213474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9273EB5E-4E30-4C8F-96D6-A3C8291767A5}"/>
              </a:ext>
            </a:extLst>
          </p:cNvPr>
          <p:cNvSpPr txBox="1"/>
          <p:nvPr/>
        </p:nvSpPr>
        <p:spPr>
          <a:xfrm>
            <a:off x="5254857" y="1409643"/>
            <a:ext cx="37032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/>
              <a:t>使用命令</a:t>
            </a:r>
            <a:r>
              <a:rPr lang="en-US" altLang="zh-CN" sz="1100" dirty="0"/>
              <a:t>——cat /proc/interrupts</a:t>
            </a:r>
            <a:r>
              <a:rPr lang="zh-CN" altLang="en-US" sz="1100" dirty="0"/>
              <a:t>，找到网卡对应的</a:t>
            </a:r>
            <a:r>
              <a:rPr lang="en-US" altLang="zh-CN" sz="1100" dirty="0"/>
              <a:t>IRQ</a:t>
            </a:r>
            <a:r>
              <a:rPr lang="zh-CN" altLang="en-US" sz="1100" dirty="0"/>
              <a:t>号</a:t>
            </a:r>
            <a:br>
              <a:rPr lang="zh-CN" altLang="en-US" sz="1100" dirty="0"/>
            </a:br>
            <a:endParaRPr lang="zh-CN" altLang="en-US" sz="1100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81DF8DC-9258-4869-A92B-66FD0BC07F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30026" y="663124"/>
            <a:ext cx="1464206" cy="36202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F3E4C8D-5650-4083-8442-27DDA010E573}"/>
              </a:ext>
            </a:extLst>
          </p:cNvPr>
          <p:cNvSpPr txBox="1"/>
          <p:nvPr/>
        </p:nvSpPr>
        <p:spPr>
          <a:xfrm>
            <a:off x="5249737" y="3798329"/>
            <a:ext cx="27126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/>
              <a:t>使用命令</a:t>
            </a:r>
            <a:r>
              <a:rPr lang="en-US" altLang="zh-CN" sz="1100" dirty="0"/>
              <a:t>——</a:t>
            </a:r>
            <a:r>
              <a:rPr lang="en-US" altLang="zh-CN" sz="1100" dirty="0" err="1"/>
              <a:t>dmesg</a:t>
            </a:r>
            <a:r>
              <a:rPr lang="zh-CN" altLang="en-US" sz="1100" dirty="0"/>
              <a:t>查看内核输出信息，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E5A1B5D-B34B-416B-8636-4534E4B8F689}"/>
              </a:ext>
            </a:extLst>
          </p:cNvPr>
          <p:cNvSpPr txBox="1"/>
          <p:nvPr/>
        </p:nvSpPr>
        <p:spPr>
          <a:xfrm>
            <a:off x="5249737" y="5262526"/>
            <a:ext cx="45801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/>
              <a:t>使用命令</a:t>
            </a:r>
            <a:r>
              <a:rPr lang="en-US" altLang="zh-CN" sz="1100" dirty="0"/>
              <a:t>——</a:t>
            </a:r>
            <a:r>
              <a:rPr lang="en-US" altLang="zh-CN" sz="1100" dirty="0" err="1"/>
              <a:t>sudo</a:t>
            </a:r>
            <a:r>
              <a:rPr lang="en-US" altLang="zh-CN" sz="1100" dirty="0"/>
              <a:t> </a:t>
            </a:r>
            <a:r>
              <a:rPr lang="en-US" altLang="zh-CN" sz="1100" dirty="0" err="1"/>
              <a:t>rmmod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catchirq</a:t>
            </a:r>
            <a:r>
              <a:rPr lang="zh-CN" altLang="en-US" sz="1100" dirty="0"/>
              <a:t>，卸载内核模块，查看</a:t>
            </a:r>
            <a:r>
              <a:rPr lang="en-US" altLang="zh-CN" sz="1100" dirty="0" err="1"/>
              <a:t>dmesg</a:t>
            </a:r>
            <a:r>
              <a:rPr lang="zh-CN" altLang="en-US" sz="1100" dirty="0"/>
              <a:t>信息：</a:t>
            </a:r>
          </a:p>
        </p:txBody>
      </p:sp>
    </p:spTree>
    <p:extLst>
      <p:ext uri="{BB962C8B-B14F-4D97-AF65-F5344CB8AC3E}">
        <p14:creationId xmlns:p14="http://schemas.microsoft.com/office/powerpoint/2010/main" val="470884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C11C56-76FC-47CE-B644-3842DC58B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75640" cy="859308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主要参考资料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B39173-1EA7-481E-BC71-DBA00E24F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883" y="109567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/>
              <a:t>《</a:t>
            </a:r>
            <a:r>
              <a:rPr lang="zh-CN" altLang="en-US" sz="1400" dirty="0">
                <a:effectLst/>
              </a:rPr>
              <a:t>深入理解</a:t>
            </a:r>
            <a:r>
              <a:rPr lang="en-US" altLang="zh-CN" sz="1400" dirty="0">
                <a:effectLst/>
              </a:rPr>
              <a:t>Linux</a:t>
            </a:r>
            <a:r>
              <a:rPr lang="zh-CN" altLang="en-US" sz="1400" dirty="0">
                <a:effectLst/>
              </a:rPr>
              <a:t>内核</a:t>
            </a:r>
            <a:r>
              <a:rPr lang="en-US" altLang="zh-CN" sz="1400" dirty="0">
                <a:effectLst/>
              </a:rPr>
              <a:t>——</a:t>
            </a:r>
            <a:r>
              <a:rPr lang="zh-CN" altLang="en-US" sz="1400" dirty="0">
                <a:effectLst/>
              </a:rPr>
              <a:t>中断和异常</a:t>
            </a:r>
            <a:r>
              <a:rPr lang="en-US" altLang="zh-CN" sz="1400" dirty="0">
                <a:effectLst/>
              </a:rPr>
              <a:t>》</a:t>
            </a:r>
          </a:p>
          <a:p>
            <a:pPr marL="0" indent="0">
              <a:buNone/>
            </a:pPr>
            <a:r>
              <a:rPr lang="en-US" altLang="zh-CN" sz="1400" dirty="0">
                <a:hlinkClick r:id="rId2"/>
              </a:rPr>
              <a:t>Linux</a:t>
            </a:r>
            <a:r>
              <a:rPr lang="zh-CN" altLang="en-US" sz="1400" dirty="0">
                <a:hlinkClick r:id="rId2"/>
              </a:rPr>
              <a:t>源代码阅读</a:t>
            </a:r>
            <a:r>
              <a:rPr lang="en-US" altLang="zh-CN" sz="1400" dirty="0">
                <a:hlinkClick r:id="rId2"/>
              </a:rPr>
              <a:t>——</a:t>
            </a:r>
            <a:r>
              <a:rPr lang="zh-CN" altLang="en-US" sz="1400" dirty="0">
                <a:hlinkClick r:id="rId2"/>
              </a:rPr>
              <a:t>中断</a:t>
            </a:r>
            <a:endParaRPr lang="en-US" altLang="zh-CN" sz="1400" dirty="0"/>
          </a:p>
          <a:p>
            <a:pPr marL="0" indent="0">
              <a:buNone/>
            </a:pPr>
            <a:r>
              <a:rPr lang="zh-CN" altLang="en-US" sz="1400" dirty="0">
                <a:hlinkClick r:id="rId3"/>
              </a:rPr>
              <a:t>百度百科</a:t>
            </a:r>
            <a:r>
              <a:rPr lang="en-US" altLang="zh-CN" sz="1400" dirty="0">
                <a:hlinkClick r:id="rId3"/>
              </a:rPr>
              <a:t>——8295A</a:t>
            </a:r>
          </a:p>
          <a:p>
            <a:pPr marL="0" indent="0">
              <a:buNone/>
            </a:pPr>
            <a:r>
              <a:rPr lang="en-US" altLang="zh-CN" sz="1400" dirty="0">
                <a:hlinkClick r:id="rId4"/>
              </a:rPr>
              <a:t>LINUX-</a:t>
            </a:r>
            <a:r>
              <a:rPr lang="zh-CN" altLang="en-US" sz="1400" dirty="0">
                <a:hlinkClick r:id="rId4"/>
              </a:rPr>
              <a:t>内核</a:t>
            </a:r>
            <a:r>
              <a:rPr lang="en-US" altLang="zh-CN" sz="1400" dirty="0">
                <a:hlinkClick r:id="rId4"/>
              </a:rPr>
              <a:t>-</a:t>
            </a:r>
            <a:r>
              <a:rPr lang="zh-CN" altLang="en-US" sz="1400" dirty="0">
                <a:hlinkClick r:id="rId4"/>
              </a:rPr>
              <a:t>中断分析</a:t>
            </a:r>
            <a:r>
              <a:rPr lang="en-US" altLang="zh-CN" sz="1400" dirty="0">
                <a:hlinkClick r:id="rId4"/>
              </a:rPr>
              <a:t>-</a:t>
            </a:r>
            <a:r>
              <a:rPr lang="zh-CN" altLang="en-US" sz="1400" dirty="0">
                <a:hlinkClick r:id="rId4"/>
              </a:rPr>
              <a:t>中断向量表（</a:t>
            </a:r>
            <a:r>
              <a:rPr lang="en-US" altLang="zh-CN" sz="1400" dirty="0">
                <a:hlinkClick r:id="rId4"/>
              </a:rPr>
              <a:t>1</a:t>
            </a:r>
            <a:r>
              <a:rPr lang="zh-CN" altLang="en-US" sz="1400" dirty="0">
                <a:hlinkClick r:id="rId4"/>
              </a:rPr>
              <a:t>）</a:t>
            </a:r>
            <a:r>
              <a:rPr lang="en-US" altLang="zh-CN" sz="1400" dirty="0">
                <a:hlinkClick r:id="rId4"/>
              </a:rPr>
              <a:t>-x86</a:t>
            </a:r>
            <a:endParaRPr lang="en-US" altLang="zh-CN" sz="1400" dirty="0"/>
          </a:p>
          <a:p>
            <a:pPr marL="0" indent="0">
              <a:buNone/>
            </a:pPr>
            <a:r>
              <a:rPr lang="zh-CN" altLang="en-US" sz="1400" dirty="0">
                <a:hlinkClick r:id="rId5"/>
              </a:rPr>
              <a:t>一切皆是映射：浅谈操作系统内核的缺页异常（</a:t>
            </a:r>
            <a:r>
              <a:rPr lang="en-US" altLang="zh-CN" sz="1400" dirty="0">
                <a:hlinkClick r:id="rId5"/>
              </a:rPr>
              <a:t>Page Fault</a:t>
            </a:r>
            <a:r>
              <a:rPr lang="zh-CN" altLang="en-US" sz="1400" dirty="0">
                <a:hlinkClick r:id="rId5"/>
              </a:rPr>
              <a:t>）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787369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8531A9D-481C-4BD8-819F-140B9B20F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3801" y="1113127"/>
            <a:ext cx="6485125" cy="16316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BDD736E-FC1F-4112-A641-E556CAB4D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558" y="3540687"/>
            <a:ext cx="6808125" cy="290472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F4B554-3187-40D2-85B9-B3E99469C6B9}"/>
              </a:ext>
            </a:extLst>
          </p:cNvPr>
          <p:cNvSpPr txBox="1"/>
          <p:nvPr/>
        </p:nvSpPr>
        <p:spPr>
          <a:xfrm>
            <a:off x="5261558" y="684591"/>
            <a:ext cx="280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altLang="zh-CN" dirty="0"/>
              <a:t>arch\x86\kernel\traps_32.c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1965A30-D14B-405C-BD53-5DC8D29B9521}"/>
              </a:ext>
            </a:extLst>
          </p:cNvPr>
          <p:cNvSpPr txBox="1"/>
          <p:nvPr/>
        </p:nvSpPr>
        <p:spPr>
          <a:xfrm>
            <a:off x="5261558" y="2796362"/>
            <a:ext cx="2611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include\</a:t>
            </a:r>
            <a:r>
              <a:rPr lang="en-US" altLang="zh-CN" dirty="0" err="1"/>
              <a:t>asm</a:t>
            </a:r>
            <a:r>
              <a:rPr lang="en-US" altLang="zh-CN" dirty="0"/>
              <a:t>\</a:t>
            </a:r>
            <a:r>
              <a:rPr lang="en-US" altLang="zh-CN" dirty="0" err="1"/>
              <a:t>desc_defs.h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284AFCD-61F0-46CE-BD5F-A31CE6826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1558" y="3141431"/>
            <a:ext cx="4286470" cy="266714"/>
          </a:xfrm>
          <a:prstGeom prst="rect">
            <a:avLst/>
          </a:prstGeom>
        </p:spPr>
      </p:pic>
      <p:pic>
        <p:nvPicPr>
          <p:cNvPr id="11" name="内容占位符 3">
            <a:extLst>
              <a:ext uri="{FF2B5EF4-FFF2-40B4-BE49-F238E27FC236}">
                <a16:creationId xmlns:a16="http://schemas.microsoft.com/office/drawing/2014/main" id="{65ABAD5E-2247-4F5A-BAC0-AA6C14D004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600" y="2324076"/>
            <a:ext cx="5268486" cy="3847076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1ABAE31-841C-44E9-BD61-6EE401573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74" y="147911"/>
            <a:ext cx="11358964" cy="7213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中断描述符表</a:t>
            </a:r>
            <a:r>
              <a:rPr lang="en-US" altLang="zh-CN" sz="3200" dirty="0"/>
              <a:t>——</a:t>
            </a:r>
            <a:r>
              <a:rPr lang="en-US" altLang="zh-CN" sz="3200" dirty="0" err="1"/>
              <a:t>Idt</a:t>
            </a:r>
            <a:r>
              <a:rPr lang="en-US" altLang="zh-CN" sz="3200" dirty="0"/>
              <a:t> (Interrupt Descriptor Table)</a:t>
            </a:r>
            <a:endParaRPr lang="zh-CN" altLang="en-US" sz="32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EF65BD-570B-4C3D-993E-8476D7682B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43" y="1311125"/>
            <a:ext cx="5210915" cy="68931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E6E3147-B2B2-41F4-B469-7C0DE075EB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621" y="1944446"/>
            <a:ext cx="2882986" cy="37963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665C1E7-603D-434A-AF97-058325CDE2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2485" y="5862227"/>
            <a:ext cx="2238348" cy="88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28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770051-5F25-492D-B2EF-A80B65504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358" y="168443"/>
            <a:ext cx="2273968" cy="348916"/>
          </a:xfrm>
        </p:spPr>
        <p:txBody>
          <a:bodyPr>
            <a:normAutofit/>
          </a:bodyPr>
          <a:lstStyle/>
          <a:p>
            <a:r>
              <a:rPr lang="en-US" altLang="zh-CN" sz="1800" dirty="0"/>
              <a:t>Linux</a:t>
            </a:r>
            <a:r>
              <a:rPr lang="zh-CN" altLang="en-US" sz="1800" dirty="0"/>
              <a:t>将门细分为：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38E0350-A09B-4460-9C3F-F569F4FD0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4683" y="595564"/>
            <a:ext cx="6074744" cy="603901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3018ABA-B9F0-4EF6-BBAC-15D740B33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458" y="557463"/>
            <a:ext cx="4958456" cy="322244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0AE52A-E009-49AA-AD47-3E2B8E9C6B29}"/>
              </a:ext>
            </a:extLst>
          </p:cNvPr>
          <p:cNvSpPr txBox="1"/>
          <p:nvPr/>
        </p:nvSpPr>
        <p:spPr>
          <a:xfrm>
            <a:off x="5550568" y="168443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include\</a:t>
            </a:r>
            <a:r>
              <a:rPr lang="en-US" altLang="zh-CN" dirty="0" err="1"/>
              <a:t>asm</a:t>
            </a:r>
            <a:r>
              <a:rPr lang="en-US" altLang="zh-CN" dirty="0"/>
              <a:t>\</a:t>
            </a:r>
            <a:r>
              <a:rPr lang="en-US" altLang="zh-CN" dirty="0" err="1"/>
              <a:t>desc.h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52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D12C8-AFC8-43B3-AD8D-94D69DEA4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6" y="52304"/>
            <a:ext cx="5076479" cy="558674"/>
          </a:xfrm>
        </p:spPr>
        <p:txBody>
          <a:bodyPr>
            <a:normAutofit/>
          </a:bodyPr>
          <a:lstStyle/>
          <a:p>
            <a:r>
              <a:rPr lang="en-US" altLang="zh-CN" sz="1800" dirty="0"/>
              <a:t>include\</a:t>
            </a:r>
            <a:r>
              <a:rPr lang="en-US" altLang="zh-CN" sz="1800" dirty="0" err="1"/>
              <a:t>asm</a:t>
            </a:r>
            <a:r>
              <a:rPr lang="en-US" altLang="zh-CN" sz="1800" dirty="0"/>
              <a:t>\</a:t>
            </a:r>
            <a:r>
              <a:rPr lang="en-US" altLang="zh-CN" sz="1800" dirty="0" err="1"/>
              <a:t>desc.h</a:t>
            </a:r>
            <a:endParaRPr lang="zh-CN" altLang="en-US" sz="1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0BF7E91-9EEC-4C25-B4D5-DEB9D18AC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352" y="2592937"/>
            <a:ext cx="4774595" cy="21823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6F991AB-10B1-432B-AE8E-CB0451562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99" y="524672"/>
            <a:ext cx="7728347" cy="186064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A01FF24-5AF8-4DC2-9829-19CBF6401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24" y="4876306"/>
            <a:ext cx="5095147" cy="172419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61D74D-8A2A-44BE-BF90-DEA7C837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0649" y="4945885"/>
            <a:ext cx="5853178" cy="158503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16186EB-B535-4DAD-AFB4-44E0F0938C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8397" y="893750"/>
            <a:ext cx="3365673" cy="514376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002FE472-F1BB-4999-ADE5-69AEF7776963}"/>
              </a:ext>
            </a:extLst>
          </p:cNvPr>
          <p:cNvSpPr/>
          <p:nvPr/>
        </p:nvSpPr>
        <p:spPr>
          <a:xfrm>
            <a:off x="8651440" y="488034"/>
            <a:ext cx="2510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include\asm\segment.h</a:t>
            </a:r>
          </a:p>
        </p:txBody>
      </p:sp>
    </p:spTree>
    <p:extLst>
      <p:ext uri="{BB962C8B-B14F-4D97-AF65-F5344CB8AC3E}">
        <p14:creationId xmlns:p14="http://schemas.microsoft.com/office/powerpoint/2010/main" val="652185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E9ADA4-2852-498D-87EA-D2F5AEE1B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234" y="285015"/>
            <a:ext cx="2874343" cy="64980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异常初始化</a:t>
            </a:r>
          </a:p>
        </p:txBody>
      </p:sp>
      <p:pic>
        <p:nvPicPr>
          <p:cNvPr id="4" name="Picture 2" descr="x86中断初始化蓝图">
            <a:extLst>
              <a:ext uri="{FF2B5EF4-FFF2-40B4-BE49-F238E27FC236}">
                <a16:creationId xmlns:a16="http://schemas.microsoft.com/office/drawing/2014/main" id="{4D028F91-067A-40FC-AE05-F6CAD7591C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15" y="1175058"/>
            <a:ext cx="471784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0EEDCE-1636-4145-875A-07D357B3E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233" y="469681"/>
            <a:ext cx="3196268" cy="17900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4A769E-1E6A-42FF-8239-409D17A8F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9772" y="548107"/>
            <a:ext cx="2420844" cy="66573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068D3E6-4C63-46C5-8378-D60E6B856C4E}"/>
              </a:ext>
            </a:extLst>
          </p:cNvPr>
          <p:cNvSpPr/>
          <p:nvPr/>
        </p:nvSpPr>
        <p:spPr>
          <a:xfrm>
            <a:off x="9136701" y="143567"/>
            <a:ext cx="27093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arch\x86\kernel\head32.c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72C8F1-CBB2-4892-B065-DA41BAE9655F}"/>
              </a:ext>
            </a:extLst>
          </p:cNvPr>
          <p:cNvSpPr/>
          <p:nvPr/>
        </p:nvSpPr>
        <p:spPr>
          <a:xfrm>
            <a:off x="9274399" y="1338890"/>
            <a:ext cx="17812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init\main.c </a:t>
            </a:r>
            <a:endParaRPr lang="en-US" altLang="zh-CN" dirty="0"/>
          </a:p>
          <a:p>
            <a:r>
              <a:rPr lang="en-US" altLang="zh-CN" dirty="0" err="1"/>
              <a:t>start_kernel</a:t>
            </a:r>
            <a:r>
              <a:rPr lang="zh-CN" altLang="en-US" dirty="0"/>
              <a:t>函数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1CFBDDD-ED08-44F3-A3BE-17FA6D9FE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9772" y="1959945"/>
            <a:ext cx="2514729" cy="22226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A6A1884-49E0-4D32-959D-64BEA1A1FA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2401" y="2629056"/>
            <a:ext cx="3936317" cy="424244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88803A4-3782-406F-8A43-C186F159120E}"/>
              </a:ext>
            </a:extLst>
          </p:cNvPr>
          <p:cNvSpPr/>
          <p:nvPr/>
        </p:nvSpPr>
        <p:spPr>
          <a:xfrm>
            <a:off x="5392401" y="100349"/>
            <a:ext cx="2820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arch\x86\kernel\head_32.S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E540831-7812-41BB-B180-1035EB515F80}"/>
              </a:ext>
            </a:extLst>
          </p:cNvPr>
          <p:cNvSpPr/>
          <p:nvPr/>
        </p:nvSpPr>
        <p:spPr>
          <a:xfrm>
            <a:off x="5402233" y="2285359"/>
            <a:ext cx="2807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arch\x86\kernel\traps_32.c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B8A6B69-10BE-4D27-A672-C485825596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2093" y="2772016"/>
            <a:ext cx="2692814" cy="84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7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24DC227-FF1D-4F41-8F95-8427A9943D25}"/>
              </a:ext>
            </a:extLst>
          </p:cNvPr>
          <p:cNvSpPr txBox="1"/>
          <p:nvPr/>
        </p:nvSpPr>
        <p:spPr>
          <a:xfrm>
            <a:off x="337207" y="409348"/>
            <a:ext cx="2971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异常处理流程（一）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D8CE5F1-9DF2-436A-B348-21C5A95D3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4" y="1243993"/>
            <a:ext cx="4448857" cy="94520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605B537-7662-4720-AA03-9E8310E7C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385" y="446964"/>
            <a:ext cx="4161461" cy="606945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83B4D9C-52F9-4BD6-8274-1CB4EEC4A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846" y="446964"/>
            <a:ext cx="3576654" cy="127534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661C666B-1028-4A5E-9F15-3EF6604E12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04" y="2356761"/>
            <a:ext cx="4217569" cy="94520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99C292A1-6012-4BB7-A2AD-8A91AB0511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642" y="3380710"/>
            <a:ext cx="3347864" cy="1769586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507C2DCE-F8FE-4D5C-8928-18BAA451FCC6}"/>
              </a:ext>
            </a:extLst>
          </p:cNvPr>
          <p:cNvSpPr/>
          <p:nvPr/>
        </p:nvSpPr>
        <p:spPr>
          <a:xfrm>
            <a:off x="4456554" y="77632"/>
            <a:ext cx="28312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arch\x86\kernel\entry_32.S</a:t>
            </a:r>
          </a:p>
        </p:txBody>
      </p:sp>
    </p:spTree>
    <p:extLst>
      <p:ext uri="{BB962C8B-B14F-4D97-AF65-F5344CB8AC3E}">
        <p14:creationId xmlns:p14="http://schemas.microsoft.com/office/powerpoint/2010/main" val="4168748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241F1DB-7EAE-4972-8CBF-58DDF0512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15" y="685916"/>
            <a:ext cx="5519224" cy="11764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C9DAF2-137A-4323-B5D1-8F3224E4D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47" y="2448826"/>
            <a:ext cx="6280503" cy="36093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9F0CD1F-8000-4DA7-AA17-43B01008AEE1}"/>
              </a:ext>
            </a:extLst>
          </p:cNvPr>
          <p:cNvSpPr txBox="1"/>
          <p:nvPr/>
        </p:nvSpPr>
        <p:spPr>
          <a:xfrm>
            <a:off x="318947" y="136966"/>
            <a:ext cx="2816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异常处理流程（二）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157CBB3-5E12-44EB-8F03-3728B054AB7F}"/>
              </a:ext>
            </a:extLst>
          </p:cNvPr>
          <p:cNvSpPr/>
          <p:nvPr/>
        </p:nvSpPr>
        <p:spPr>
          <a:xfrm>
            <a:off x="264005" y="2036983"/>
            <a:ext cx="2807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arch\x86\kernel\traps_32.c</a:t>
            </a:r>
          </a:p>
        </p:txBody>
      </p:sp>
    </p:spTree>
    <p:extLst>
      <p:ext uri="{BB962C8B-B14F-4D97-AF65-F5344CB8AC3E}">
        <p14:creationId xmlns:p14="http://schemas.microsoft.com/office/powerpoint/2010/main" val="143076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95C9C-C13E-4A26-A5C3-347B8DE0A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45" y="192448"/>
            <a:ext cx="2065903" cy="584595"/>
          </a:xfrm>
        </p:spPr>
        <p:txBody>
          <a:bodyPr>
            <a:normAutofit/>
          </a:bodyPr>
          <a:lstStyle/>
          <a:p>
            <a:r>
              <a:rPr lang="zh-CN" altLang="en-US" sz="2200" dirty="0"/>
              <a:t>缺页异常处理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78CAE0-9E28-40B7-AD2B-1E52D401C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902" y="840246"/>
            <a:ext cx="8081015" cy="882593"/>
          </a:xfrm>
        </p:spPr>
        <p:txBody>
          <a:bodyPr>
            <a:normAutofit/>
          </a:bodyPr>
          <a:lstStyle/>
          <a:p>
            <a:r>
              <a:rPr lang="zh-CN" altLang="en-US" sz="1600" dirty="0"/>
              <a:t>页缺失（英语：</a:t>
            </a:r>
            <a:r>
              <a:rPr lang="en-US" altLang="zh-CN" sz="1600" dirty="0"/>
              <a:t>Page fault</a:t>
            </a:r>
            <a:r>
              <a:rPr lang="zh-CN" altLang="en-US" sz="1600" dirty="0"/>
              <a:t>，又名硬错误、硬中断、分页错误、寻页缺失、缺页中断、页故障等），指的是当软件试图访问已映射在虚拟地址空间中，但是并未被加载在物理内存中的一个分页时，由中央处理器的内存管理单元所发出的中断。</a:t>
            </a:r>
          </a:p>
        </p:txBody>
      </p:sp>
      <p:sp>
        <p:nvSpPr>
          <p:cNvPr id="4" name="AutoShape 2" descr="https://ask.qcloudimg.com/raw/yehe-fbd3d4418/vafbbsp7s6.png?imageView2/2/w/1620">
            <a:extLst>
              <a:ext uri="{FF2B5EF4-FFF2-40B4-BE49-F238E27FC236}">
                <a16:creationId xmlns:a16="http://schemas.microsoft.com/office/drawing/2014/main" id="{62B5DDC8-6C5F-4F1A-95ED-6C944F736C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4" descr="https://ask.qcloudimg.com/raw/yehe-fbd3d4418/vafbbsp7s6.png?imageView2/2/w/1620">
            <a:extLst>
              <a:ext uri="{FF2B5EF4-FFF2-40B4-BE49-F238E27FC236}">
                <a16:creationId xmlns:a16="http://schemas.microsoft.com/office/drawing/2014/main" id="{43C4589D-EAA6-4CE7-9EE6-D86CE30093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6" descr="https://ask.qcloudimg.com/raw/yehe-fbd3d4418/vafbbsp7s6.png?imageView2/2/w/1620">
            <a:extLst>
              <a:ext uri="{FF2B5EF4-FFF2-40B4-BE49-F238E27FC236}">
                <a16:creationId xmlns:a16="http://schemas.microsoft.com/office/drawing/2014/main" id="{AB46E830-5955-4977-A0AE-F085903F96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AutoShape 8" descr="https://ask.qcloudimg.com/raw/yehe-fbd3d4418/vafbbsp7s6.png?imageView2/2/w/1620">
            <a:extLst>
              <a:ext uri="{FF2B5EF4-FFF2-40B4-BE49-F238E27FC236}">
                <a16:creationId xmlns:a16="http://schemas.microsoft.com/office/drawing/2014/main" id="{E5162325-6668-494F-8BDE-52A869DD2E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AutoShape 10" descr="https://ask.qcloudimg.com/raw/yehe-fbd3d4418/vafbbsp7s6.png?imageView2/2/w/1620">
            <a:extLst>
              <a:ext uri="{FF2B5EF4-FFF2-40B4-BE49-F238E27FC236}">
                <a16:creationId xmlns:a16="http://schemas.microsoft.com/office/drawing/2014/main" id="{8CD90895-A46A-496B-B6A2-1C54109555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456C8C8-3C13-4325-BDB0-952493C98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8" y="2165395"/>
            <a:ext cx="6229268" cy="2832010"/>
          </a:xfrm>
          <a:prstGeom prst="rect">
            <a:avLst/>
          </a:prstGeom>
        </p:spPr>
      </p:pic>
      <p:sp>
        <p:nvSpPr>
          <p:cNvPr id="11" name="AutoShape 12" descr="https://ask.qcloudimg.com/raw/yehe-fbd3d4418/371v6fn3n4.png?imageView2/2/w/1620">
            <a:extLst>
              <a:ext uri="{FF2B5EF4-FFF2-40B4-BE49-F238E27FC236}">
                <a16:creationId xmlns:a16="http://schemas.microsoft.com/office/drawing/2014/main" id="{40E19403-AB6F-42D6-9EBC-D0A32EBC40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3200" y="3886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AutoShape 14" descr="https://ask.qcloudimg.com/raw/yehe-fbd3d4418/371v6fn3n4.png?imageView2/2/w/1620">
            <a:extLst>
              <a:ext uri="{FF2B5EF4-FFF2-40B4-BE49-F238E27FC236}">
                <a16:creationId xmlns:a16="http://schemas.microsoft.com/office/drawing/2014/main" id="{8582C479-E7B7-4AED-865A-5EF6B400FC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05600" y="4038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379A87D-96EA-4865-A73E-7027EC969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668" y="2246388"/>
            <a:ext cx="5607294" cy="316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56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2836</TotalTime>
  <Words>490</Words>
  <Application>Microsoft Office PowerPoint</Application>
  <PresentationFormat>宽屏</PresentationFormat>
  <Paragraphs>70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Linux中断机制</vt:lpstr>
      <vt:lpstr>中断概念</vt:lpstr>
      <vt:lpstr>中断描述符表——Idt (Interrupt Descriptor Table)</vt:lpstr>
      <vt:lpstr>Linux将门细分为：</vt:lpstr>
      <vt:lpstr>include\asm\desc.h</vt:lpstr>
      <vt:lpstr>异常初始化</vt:lpstr>
      <vt:lpstr>PowerPoint 演示文稿</vt:lpstr>
      <vt:lpstr>PowerPoint 演示文稿</vt:lpstr>
      <vt:lpstr>缺页异常处理</vt:lpstr>
      <vt:lpstr>I/O中断</vt:lpstr>
      <vt:lpstr>数据结构——Irq</vt:lpstr>
      <vt:lpstr>中断入口函数handle_irq (以handle_bad_irq为例)</vt:lpstr>
      <vt:lpstr>PowerPoint 演示文稿</vt:lpstr>
      <vt:lpstr>Irq线的状态——status</vt:lpstr>
      <vt:lpstr>Irq调用的中断服务例程——irqaction</vt:lpstr>
      <vt:lpstr>PowerPoint 演示文稿</vt:lpstr>
      <vt:lpstr>I/O中断流程</vt:lpstr>
      <vt:lpstr>函数do_IRQ</vt:lpstr>
      <vt:lpstr>PIC——8259A</vt:lpstr>
      <vt:lpstr>PowerPoint 演示文稿</vt:lpstr>
      <vt:lpstr>中断嵌套</vt:lpstr>
      <vt:lpstr>Demo——编写一个网卡中断处理程序</vt:lpstr>
      <vt:lpstr>主要参考资料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Linux中断机制</dc:title>
  <dc:creator>dabo</dc:creator>
  <cp:lastModifiedBy>dabo</cp:lastModifiedBy>
  <cp:revision>307</cp:revision>
  <dcterms:created xsi:type="dcterms:W3CDTF">2021-11-20T07:48:17Z</dcterms:created>
  <dcterms:modified xsi:type="dcterms:W3CDTF">2021-11-22T07:05:16Z</dcterms:modified>
</cp:coreProperties>
</file>

<file path=docProps/thumbnail.jpeg>
</file>